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5" r:id="rId4"/>
    <p:sldId id="266" r:id="rId5"/>
    <p:sldId id="270" r:id="rId6"/>
    <p:sldId id="269" r:id="rId7"/>
    <p:sldId id="267" r:id="rId8"/>
    <p:sldId id="268" r:id="rId9"/>
    <p:sldId id="273" r:id="rId10"/>
    <p:sldId id="274" r:id="rId11"/>
    <p:sldId id="27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4639" autoAdjust="0"/>
  </p:normalViewPr>
  <p:slideViewPr>
    <p:cSldViewPr snapToGrid="0">
      <p:cViewPr varScale="1">
        <p:scale>
          <a:sx n="109" d="100"/>
          <a:sy n="109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FF0B3-CFA3-4222-81A2-359CFE0EA7BA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F9FDC-44FC-4838-A37F-5EC06702E1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9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F9FDC-44FC-4838-A37F-5EC06702E1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9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2" y="500235"/>
            <a:ext cx="1103781" cy="9503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03" y="249733"/>
            <a:ext cx="1105173" cy="11405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79418"/>
            <a:ext cx="12192489" cy="5278582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2802506" y="299661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802506" y="6162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5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26760" y="2812724"/>
            <a:ext cx="8640960" cy="131863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182880" eaLnBrk="1" hangingPunct="1">
              <a:defRPr/>
            </a:pPr>
            <a:r>
              <a:rPr lang="ru-RU" sz="36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12-ф(расчеты) </a:t>
            </a:r>
            <a:br>
              <a:rPr lang="ru-RU" sz="36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«Отчет о состоянии расчетов»</a:t>
            </a:r>
          </a:p>
          <a:p>
            <a:pPr marL="182880" eaLnBrk="1" hangingPunct="1">
              <a:defRPr/>
            </a:pP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74361" y="5364660"/>
            <a:ext cx="8640960" cy="131863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182880" eaLnBrk="1" hangingPunct="1">
              <a:defRPr/>
            </a:pPr>
            <a:r>
              <a:rPr lang="ru-RU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1" spc="5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етодологические комментарии</a:t>
            </a:r>
          </a:p>
          <a:p>
            <a:pPr marL="182880" eaLnBrk="1" hangingPunct="1">
              <a:defRPr/>
            </a:pP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466" y="3686403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6782" y="112990"/>
            <a:ext cx="4768312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рекомендация при составлении отчетов по статистике финансов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236077" y="1099468"/>
            <a:ext cx="8652094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отчета не забывайте актуализировать данные по контактному лицу, контактному телефону и электронному адресу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6077" y="1981599"/>
            <a:ext cx="9927830" cy="5909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отправке государственной статистической отчетности необходимо проверить протоколы рекомендательных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контролей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 ним письменное пояснение в комментариях.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6077" y="2876333"/>
            <a:ext cx="10112469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indent="457200" algn="just">
              <a:spcBef>
                <a:spcPts val="1200"/>
              </a:spcBef>
              <a:spcAft>
                <a:spcPts val="1200"/>
              </a:spcAft>
              <a:buClr>
                <a:srgbClr val="C7D3E6"/>
              </a:buCl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п.1.9 ст.10 Закона Республики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государственной статистике» органы государственной статистики имеют право требовать и получать от респондента необходимые разъяснения, документы (их копии) и иные материалы при организации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государственных статистических наблюдений, формировании официальной статистической информации и (или) в случае выявления искажений в данных государственной статистической отчетности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Century Gothic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1906" y="5070609"/>
            <a:ext cx="7003641" cy="1588127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indent="457200" algn="just">
              <a:lnSpc>
                <a:spcPct val="90000"/>
              </a:lnSpc>
              <a:spcBef>
                <a:spcPts val="10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порядка представления государственной статистической отчетности (представление искаженных данных, несвоевременное представление государственной статистической отчетности или непредставление) статьей 24.12 КоАП РБ предусмотрена административная ответственность (наложение штрафа в размере от 10 до 30 базовых величин).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17291" y="4741126"/>
            <a:ext cx="2575020" cy="364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1416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" y="832398"/>
            <a:ext cx="12192489" cy="43984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56782" y="112990"/>
            <a:ext cx="4768312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06157" y="976499"/>
            <a:ext cx="6515101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возникающим вопросам </a:t>
            </a:r>
            <a: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форме </a:t>
            </a:r>
            <a:b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12-ф (расчеты) «Отчет о состоянии расчетов» </a:t>
            </a:r>
            <a: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1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нами можно связаться по </a:t>
            </a:r>
            <a:r>
              <a:rPr lang="ru-RU" sz="21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телефонам</a:t>
            </a: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:</a:t>
            </a:r>
            <a:endParaRPr lang="ru-RU" sz="2000" dirty="0">
              <a:solidFill>
                <a:srgbClr val="7FD7C6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(0222) 71-22-53   </a:t>
            </a:r>
          </a:p>
          <a:p>
            <a:pPr lvl="0">
              <a:buFont typeface="Wingdings" panose="05000000000000000000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(0222) 71-20-41</a:t>
            </a:r>
          </a:p>
          <a:p>
            <a:pPr lvl="0">
              <a:buFont typeface="Wingdings" panose="05000000000000000000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(0222) 71-28-51</a:t>
            </a:r>
          </a:p>
          <a:p>
            <a:pPr lvl="0">
              <a:buFont typeface="Wingdings" panose="05000000000000000000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(0222) 71-24-56</a:t>
            </a:r>
          </a:p>
          <a:p>
            <a:pPr lvl="0">
              <a:buFont typeface="Wingdings" panose="05000000000000000000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(0222) 71-28-42</a:t>
            </a:r>
          </a:p>
          <a:p>
            <a:pPr lvl="0">
              <a:buFont typeface="Wingdings" panose="05000000000000000000" pitchFamily="2" charset="2"/>
              <a:buChar char="("/>
            </a:pP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8 (0222) 71-29-01</a:t>
            </a:r>
            <a:endParaRPr lang="ru-RU" sz="2000" dirty="0">
              <a:solidFill>
                <a:srgbClr val="7FD7C6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06157" y="4141158"/>
            <a:ext cx="3987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0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Техническая поддержка:</a:t>
            </a:r>
          </a:p>
          <a:p>
            <a:pPr lvl="0"/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  <a:sym typeface="Wingdings" panose="05000000000000000000"/>
              </a:rPr>
              <a:t> </a:t>
            </a: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</a:t>
            </a:r>
            <a:r>
              <a:rPr lang="ru-RU" sz="2000" dirty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</a:t>
            </a:r>
            <a:r>
              <a:rPr lang="ru-RU" sz="2000" dirty="0" smtClean="0">
                <a:solidFill>
                  <a:srgbClr val="7FD7C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0222) 67-05-50</a:t>
            </a:r>
            <a:endParaRPr lang="ru-RU" sz="2000" dirty="0">
              <a:solidFill>
                <a:srgbClr val="7FD7C6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275562"/>
            <a:ext cx="241574" cy="26584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89574" y="5252822"/>
            <a:ext cx="4734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Могилевской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93" y="5715000"/>
            <a:ext cx="438235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212030, </a:t>
            </a:r>
            <a:r>
              <a:rPr lang="ru-RU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Могилев, пер. Пожарный, 16</a:t>
            </a:r>
            <a:endParaRPr lang="ru-RU" sz="1500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19884" y="6063232"/>
            <a:ext cx="3201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E-mail: fin.mogilev@belstat.gov.by</a:t>
            </a: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9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6844" y="3816141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18968" y="931970"/>
            <a:ext cx="10625027" cy="5784266"/>
            <a:chOff x="272636" y="911100"/>
            <a:chExt cx="8640960" cy="612348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72636" y="911100"/>
              <a:ext cx="8640960" cy="5832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ГГО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2879" y="1856298"/>
              <a:ext cx="8352928" cy="24622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ГОСУДАРСТВЕННАЯ СТАТИСТИЧЕСКАЯ ОТЧЕТНОСТЬ</a:t>
              </a:r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2879" y="2097452"/>
              <a:ext cx="8352928" cy="24622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КОНФИДЕНЦИАЛЬНОСТЬ ГАРАНТИРУЕТСЯ ПОЛУЧАТЕЛЕМ ИНФОРМАЦИИ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8875" y="2399572"/>
              <a:ext cx="8337579" cy="40011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Представление искаженных данных государственной статистической отчетности, несвоевременное представление или непредставление такой отчетности влекут применение мер административной ответственности в соответствии с законодательными актами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9970" y="3501143"/>
              <a:ext cx="2025837" cy="1153958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9023" y="2803256"/>
              <a:ext cx="5760639" cy="697887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4410" y="3523096"/>
              <a:ext cx="6286134" cy="1153958"/>
            </a:xfrm>
            <a:prstGeom prst="rect">
              <a:avLst/>
            </a:prstGeom>
          </p:spPr>
        </p:pic>
        <p:sp>
          <p:nvSpPr>
            <p:cNvPr id="37" name="Объект 2"/>
            <p:cNvSpPr txBox="1">
              <a:spLocks/>
            </p:cNvSpPr>
            <p:nvPr/>
          </p:nvSpPr>
          <p:spPr>
            <a:xfrm>
              <a:off x="359295" y="3796983"/>
              <a:ext cx="4692925" cy="3237604"/>
            </a:xfrm>
            <a:prstGeom prst="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>
              <a:norm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-216000" algn="just" fontAlgn="auto">
                <a:spcAft>
                  <a:spcPts val="0"/>
                </a:spcAft>
                <a:buClr>
                  <a:srgbClr val="04105A"/>
                </a:buClr>
                <a:buFont typeface="Wingdings" panose="05000000000000000000" pitchFamily="2" charset="2"/>
                <a:buChar char="q"/>
                <a:tabLst>
                  <a:tab pos="895350" algn="l"/>
                </a:tabLst>
                <a:defRPr/>
              </a:pPr>
              <a:r>
                <a:rPr lang="ru-RU" sz="1000" u="sng" kern="1000" dirty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коммерческие организации (кроме банков, небанковских кредитно-финансовых организаций, открытого акционерного общества «Банк развития Республики Беларусь</a:t>
              </a:r>
              <a:r>
                <a:rPr lang="ru-RU" sz="1000" u="sng" kern="1000" dirty="0" smtClean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», </a:t>
              </a:r>
              <a:r>
                <a:rPr lang="ru-RU" sz="1000" u="sng" kern="1000" dirty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страховых организаций</a:t>
              </a:r>
              <a:r>
                <a:rPr lang="ru-RU" sz="1000" u="sng" kern="1000" dirty="0" smtClean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), крестьянских (фермерских) хозяйств:</a:t>
              </a:r>
              <a:endParaRPr lang="ru-RU" sz="1000" u="sng" kern="1000" dirty="0">
                <a:solidFill>
                  <a:srgbClr val="0410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0000" indent="-180000" fontAlgn="auto">
                <a:spcBef>
                  <a:spcPts val="100"/>
                </a:spcBef>
                <a:spcAft>
                  <a:spcPts val="0"/>
                </a:spcAft>
                <a:buClr>
                  <a:srgbClr val="47627F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подчиненные </a:t>
              </a: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(входящие в состав) государственным органам (организациям), а 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также </a:t>
              </a: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акции (доли в уставных фондах) которых находятся в государственной собственности и переданы в управление государственным органам (организациям);</a:t>
              </a:r>
            </a:p>
            <a:p>
              <a:pPr marL="360000" indent="-180000" fontAlgn="auto">
                <a:spcBef>
                  <a:spcPts val="100"/>
                </a:spcBef>
                <a:spcAft>
                  <a:spcPts val="0"/>
                </a:spcAft>
                <a:buClr>
                  <a:srgbClr val="47627F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являющиеся участниками холдингов;</a:t>
              </a:r>
            </a:p>
            <a:p>
              <a:pPr marL="360000" indent="-180000" fontAlgn="auto">
                <a:spcBef>
                  <a:spcPts val="100"/>
                </a:spcBef>
                <a:spcAft>
                  <a:spcPts val="0"/>
                </a:spcAft>
                <a:buClr>
                  <a:srgbClr val="47627F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ез ведомственной подчиненности со средней численностью работников за предыдущий год 50 человек и более;</a:t>
              </a:r>
              <a:endPara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-180000" algn="just" fontAlgn="auto">
                <a:spcAft>
                  <a:spcPts val="0"/>
                </a:spcAft>
                <a:buClr>
                  <a:srgbClr val="04105A"/>
                </a:buClr>
                <a:buFont typeface="Wingdings" panose="05000000000000000000" pitchFamily="2" charset="2"/>
                <a:buChar char="q"/>
                <a:defRPr/>
              </a:pPr>
              <a:r>
                <a:rPr lang="ru-RU" sz="1000" u="sng" kern="1000" dirty="0" smtClean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некоммерческие организации, осуществляющие предпринимательскую деятельность:</a:t>
              </a:r>
            </a:p>
            <a:p>
              <a:pPr marL="360000" indent="-180000" fontAlgn="auto">
                <a:spcBef>
                  <a:spcPts val="100"/>
                </a:spcBef>
                <a:spcAft>
                  <a:spcPts val="0"/>
                </a:spcAft>
                <a:buClr>
                  <a:srgbClr val="47627F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подчиненные (входящие в состав) государственным органам (организациям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) (кроме бюджетных 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организаций) 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со средней численностью работников за предыдущий год 50 человек и более;</a:t>
              </a:r>
              <a:endParaRPr lang="ru-RU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0000" indent="-180000" fontAlgn="auto">
                <a:spcBef>
                  <a:spcPts val="100"/>
                </a:spcBef>
                <a:spcAft>
                  <a:spcPts val="0"/>
                </a:spcAft>
                <a:buClr>
                  <a:srgbClr val="47627F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 ведомственной подчиненности со средней численностью работников за предыдущий год 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101 </a:t>
              </a:r>
              <a:r>
                <a:rPr lang="ru-RU" sz="1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 и более</a:t>
              </a:r>
              <a:r>
                <a:rPr lang="ru-RU" sz="10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0" indent="-180000" algn="just" fontAlgn="auto">
                <a:spcAft>
                  <a:spcPts val="0"/>
                </a:spcAft>
                <a:buClr>
                  <a:srgbClr val="04105A"/>
                </a:buClr>
                <a:buFont typeface="Wingdings" panose="05000000000000000000" pitchFamily="2" charset="2"/>
                <a:buChar char="q"/>
                <a:defRPr/>
              </a:pPr>
              <a:r>
                <a:rPr lang="ru-RU" sz="1000" u="sng" kern="1000" dirty="0" smtClean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обособленные </a:t>
              </a:r>
              <a:r>
                <a:rPr lang="ru-RU" sz="1000" u="sng" kern="1000" dirty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подразделения </a:t>
              </a:r>
              <a:r>
                <a:rPr lang="ru-RU" sz="1000" u="sng" kern="1000" dirty="0" smtClean="0">
                  <a:solidFill>
                    <a:srgbClr val="04105A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вышеперечисленных юридических лиц.</a:t>
              </a:r>
              <a:endParaRPr lang="ru-RU" sz="1000" u="sng" kern="1000" dirty="0">
                <a:solidFill>
                  <a:srgbClr val="04105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990600" indent="-542925" fontAlgn="auto">
                <a:spcBef>
                  <a:spcPts val="0"/>
                </a:spcBef>
                <a:spcAft>
                  <a:spcPts val="0"/>
                </a:spcAft>
                <a:buClr>
                  <a:srgbClr val="47627F"/>
                </a:buClr>
                <a:buFont typeface="Arial" panose="020B0604020202020204" pitchFamily="34" charset="0"/>
                <a:buChar char="•"/>
                <a:defRPr/>
              </a:pPr>
              <a:endParaRPr lang="ru-RU" sz="900" u="sng" dirty="0">
                <a:solidFill>
                  <a:srgbClr val="04105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Овал 37"/>
          <p:cNvSpPr/>
          <p:nvPr/>
        </p:nvSpPr>
        <p:spPr>
          <a:xfrm>
            <a:off x="2221589" y="3342861"/>
            <a:ext cx="2029567" cy="315124"/>
          </a:xfrm>
          <a:prstGeom prst="ellipse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60614" y="857922"/>
            <a:ext cx="1962424" cy="952633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6304355" y="3397994"/>
            <a:ext cx="1435392" cy="792769"/>
          </a:xfrm>
          <a:prstGeom prst="ellipse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7814458" y="864508"/>
            <a:ext cx="2073050" cy="1014047"/>
          </a:xfrm>
          <a:prstGeom prst="ellipse">
            <a:avLst/>
          </a:prstGeom>
          <a:noFill/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4467" y="3201229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00456" y="782683"/>
            <a:ext cx="2377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в целых числах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531876" y="90323"/>
            <a:ext cx="2447322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РАСЧЕТОВ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32957"/>
              </p:ext>
            </p:extLst>
          </p:nvPr>
        </p:nvGraphicFramePr>
        <p:xfrm>
          <a:off x="327151" y="1199655"/>
          <a:ext cx="10584279" cy="5563092"/>
        </p:xfrm>
        <a:graphic>
          <a:graphicData uri="http://schemas.openxmlformats.org/drawingml/2006/table">
            <a:tbl>
              <a:tblPr/>
              <a:tblGrid>
                <a:gridCol w="4924063">
                  <a:extLst>
                    <a:ext uri="{9D8B030D-6E8A-4147-A177-3AD203B41FA5}">
                      <a16:colId xmlns:a16="http://schemas.microsoft.com/office/drawing/2014/main" val="112037943"/>
                    </a:ext>
                  </a:extLst>
                </a:gridCol>
                <a:gridCol w="615508">
                  <a:extLst>
                    <a:ext uri="{9D8B030D-6E8A-4147-A177-3AD203B41FA5}">
                      <a16:colId xmlns:a16="http://schemas.microsoft.com/office/drawing/2014/main" val="3598196145"/>
                    </a:ext>
                  </a:extLst>
                </a:gridCol>
                <a:gridCol w="2008997">
                  <a:extLst>
                    <a:ext uri="{9D8B030D-6E8A-4147-A177-3AD203B41FA5}">
                      <a16:colId xmlns:a16="http://schemas.microsoft.com/office/drawing/2014/main" val="2075853202"/>
                    </a:ext>
                  </a:extLst>
                </a:gridCol>
                <a:gridCol w="3035711">
                  <a:extLst>
                    <a:ext uri="{9D8B030D-6E8A-4147-A177-3AD203B41FA5}">
                      <a16:colId xmlns:a16="http://schemas.microsoft.com/office/drawing/2014/main" val="1893023966"/>
                    </a:ext>
                  </a:extLst>
                </a:gridCol>
              </a:tblGrid>
              <a:tr h="303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42345" marR="423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строки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просроченная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93387138"/>
                  </a:ext>
                </a:extLst>
              </a:tr>
              <a:tr h="151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2345" marR="42345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345" marR="42345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3260927"/>
                  </a:ext>
                </a:extLst>
              </a:tr>
              <a:tr h="2311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 задолженность – всего (счета 09, 60, 62, 68 - 71, 73, 75, 76)………………….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дебетовых остатков по счетам бухгалтерского учета 09, 60, 62, 68-71, 73, 75, 76</a:t>
                      </a:r>
                    </a:p>
                  </a:txBody>
                  <a:tcPr marL="216000" marR="108000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180999"/>
                  </a:ext>
                </a:extLst>
              </a:tr>
              <a:tr h="324000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задолженность покупателей за товары, работы, услуги (в отпускных ценах) (счета 60, 62)………….……………………....…..…………………………………………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счета 60,62</a:t>
                      </a: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b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отражаются аккредитивы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учитываемые на счете 60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17251"/>
                  </a:ext>
                </a:extLst>
              </a:tr>
              <a:tr h="303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за топливно-энергетические ресурсы.………………......................................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общая сумма задолженности покупателей   за топливно-энергетические ресурсы (ТЭР), включая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авансы выданные   (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счета 60,62)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00" marR="108000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291375"/>
                  </a:ext>
                </a:extLst>
              </a:tr>
              <a:tr h="216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 – всего (счета 60, 62, 65, 68 – 71, 73, 75, 76)...................................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spc="-1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кредитовых остатков по счетам бухгалтерского учета 60, 62, 65, 68-71, 73, 75, 7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16000" marR="108000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66022"/>
                  </a:ext>
                </a:extLst>
              </a:tr>
              <a:tr h="15191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задолженность: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83927"/>
                  </a:ext>
                </a:extLst>
              </a:tr>
              <a:tr h="23091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поставщикам за товары, работы, услуги, по авансам полученным (счета 60, 62)…….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счета 60,62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901813"/>
                  </a:ext>
                </a:extLst>
              </a:tr>
              <a:tr h="303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за топливно-энергетические ресурсы…………....…………………………...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общая сумма задолженности поставщикам за ТЭР,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авансы полученные (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счета 60,62)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00" marR="108000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130736"/>
                  </a:ext>
                </a:extLst>
              </a:tr>
              <a:tr h="198000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налогам и сборам (счет 68)…………………………………..……………………….…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000" marR="108000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90088"/>
                  </a:ext>
                </a:extLst>
              </a:tr>
              <a:tr h="15191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социальному страхованию и обеспечению (счет 69)…………………………………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101815"/>
                  </a:ext>
                </a:extLst>
              </a:tr>
              <a:tr h="648000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оплате труда (счет 70)…………………………………………..……….…………...…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800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сумма задолженности персоналу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состоящему, так и не состоящему в списочном составе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 оплате труда (по всем видам заработной платы, премиям, пособиям и другим выплатам), а также по выплате доходов по акциям и другим ценным бумагам (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кредитовый остаток по счету 70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</a:t>
                      </a:r>
                    </a:p>
                  </a:txBody>
                  <a:tcPr marL="180000" marR="108000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635257"/>
                  </a:ext>
                </a:extLst>
              </a:tr>
              <a:tr h="251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кредитам и займам (счета 66, 67)…....……………………………….….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кредитовый остаток по 66 и 67 счетам </a:t>
                      </a:r>
                      <a:r>
                        <a:rPr kumimoji="0" lang="ru-RU" altLang="ru-RU" sz="1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процентов</a:t>
                      </a:r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586471"/>
                  </a:ext>
                </a:extLst>
              </a:tr>
              <a:tr h="15191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задолженность: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971377"/>
                  </a:ext>
                </a:extLst>
              </a:tr>
              <a:tr h="15191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кредитам.…………………………………………………....……....................................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142294"/>
                  </a:ext>
                </a:extLst>
              </a:tr>
              <a:tr h="151918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займам……………………………………………………………....................................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712361"/>
                  </a:ext>
                </a:extLst>
              </a:tr>
              <a:tr h="1519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средства (счета 50, 51, 52, 55, 57)……………………..…......................................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4069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строки 110 – задолженность по кредитам и займам субъектам хозяйствования и гражданам Российской Федерации…………………………………………………………...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35725"/>
                  </a:ext>
                </a:extLst>
              </a:tr>
              <a:tr h="43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строки 101 – внешняя дебиторская задолженность, взыскание которой является предметом судебного разбирательства или находится на стадии исполнительного производства……………………………………………………................................................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48926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Дебиторская задолженность, по которой создан резерв по сомнительным долгам….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4572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kern="1200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kumimoji="0" lang="ru-RU" altLang="ru-RU" sz="1000" b="0" i="0" u="none" strike="noStrike" kern="1200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строкам 130 и 131 отражается </a:t>
                      </a: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дебиторская задолженность</a:t>
                      </a:r>
                      <a:r>
                        <a:rPr kumimoji="0" lang="ru-RU" altLang="ru-RU" sz="1000" b="0" i="0" u="none" strike="noStrike" kern="1200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 которой в соответствии с законодательством созданы резервы по сомнительным долгам </a:t>
                      </a:r>
                      <a:br>
                        <a:rPr kumimoji="0" lang="ru-RU" altLang="ru-RU" sz="1000" b="0" i="0" u="none" strike="noStrike" kern="1200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kern="1200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резервы под обесценение </a:t>
                      </a:r>
                      <a:r>
                        <a:rPr kumimoji="0" lang="ru-RU" altLang="ru-RU" sz="1000" b="0" i="0" u="none" strike="noStrike" kern="1200" cap="none" spc="-2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авансов</a:t>
                      </a:r>
                      <a:endParaRPr lang="ru-RU" dirty="0"/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25788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180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C006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нее по договорам с нерезидентами Республики Беларусь………..………………</a:t>
                      </a:r>
                    </a:p>
                  </a:txBody>
                  <a:tcPr marL="42345" marR="42345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42345" marR="42345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marL="42345" marR="42345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CF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448652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5704001"/>
            <a:ext cx="2525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800" b="1" dirty="0" smtClean="0">
                <a:ln/>
                <a:solidFill>
                  <a:srgbClr val="FF0066"/>
                </a:solidFill>
              </a:rPr>
              <a:t>!</a:t>
            </a:r>
            <a:endParaRPr lang="ru-RU" sz="8800" b="1" dirty="0">
              <a:ln/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0616" y="3614783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28471" y="112990"/>
            <a:ext cx="3335912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282571" y="900632"/>
            <a:ext cx="10458043" cy="23852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дебиторской задолженности, по которой в установленном порядке созданы резервы по сомнительным долгам (строки 101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 и 126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уменьшается на сумму этих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резервов, как по графе 1 «Всего</a:t>
            </a:r>
            <a:r>
              <a:rPr lang="ru-RU" alt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так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графе 2 «Из нее просроченная».</a:t>
            </a:r>
          </a:p>
          <a:p>
            <a:pPr algn="just">
              <a:spcBef>
                <a:spcPts val="300"/>
              </a:spcBef>
              <a:buClr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в связи с изменением курса валют сумма созданных резервов по сомнительным долгам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сумму обязательств, на которые созданы эти резервы, то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такого превышения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отражается, а в разделе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графам 1, 2, 5 ставится «ноль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spcBef>
                <a:spcPts val="300"/>
              </a:spcBef>
              <a:buClrTx/>
              <a:buNone/>
            </a:pPr>
            <a:r>
              <a:rPr lang="ru-RU"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подход применяется и для дебиторской задолженности, по которой согласно постановлению Совета Министров Республики Беларусь от 1 ноября 2023 г. № 753 «О создании резервов» создан резерв под 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обесценивание авансов: величина </a:t>
            </a:r>
            <a:r>
              <a:rPr lang="ru-RU" sz="16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задолженности, как </a:t>
            </a:r>
            <a:r>
              <a:rPr lang="ru-RU"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текущей, так и просроченной, уменьшается на сумму такого резерва</a:t>
            </a:r>
            <a:r>
              <a:rPr lang="ru-RU" sz="1600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600" spc="-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82568" y="3343596"/>
            <a:ext cx="1045804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покупателем (поставщиком) заключено несколько договоров,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рассчитывается по каждому договору отдельно и, соответственно, включается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дебиторскую или кредиторскую задолженность. </a:t>
            </a:r>
          </a:p>
        </p:txBody>
      </p:sp>
      <p:sp>
        <p:nvSpPr>
          <p:cNvPr id="25" name="Прямоугольник 8"/>
          <p:cNvSpPr>
            <a:spLocks noChangeArrowheads="1"/>
          </p:cNvSpPr>
          <p:nvPr/>
        </p:nvSpPr>
        <p:spPr bwMode="auto">
          <a:xfrm>
            <a:off x="282568" y="4232289"/>
            <a:ext cx="10458043" cy="1076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организации на 1 число месяца просроченной задолженности по оплате труда эти данные необходимо отражать в форме 12-ф (расчеты) по строке 109 графе 2, а также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12-т (задолженность) «Отчет о просроченной задолженности по заработной плате»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методологией заполнения формы 12-т (задолженность).</a:t>
            </a:r>
          </a:p>
        </p:txBody>
      </p:sp>
      <p:sp>
        <p:nvSpPr>
          <p:cNvPr id="26" name="Прямоугольник 7"/>
          <p:cNvSpPr>
            <a:spLocks noChangeArrowheads="1"/>
          </p:cNvSpPr>
          <p:nvPr/>
        </p:nvSpPr>
        <p:spPr bwMode="auto">
          <a:xfrm>
            <a:off x="282567" y="5387898"/>
            <a:ext cx="10458043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 организации на 1 число месяца просроченной задолженности по оплате труда (строка 109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следует проанализировать заполнение строки 108 графы 2 на предмет отражения несвоевременной уплаты (неуплаты) платежей в бюджет государственного внебюджетного фонда социальной защиты населения Республики Беларусь. При заполнении строки 108 графы 2 на 1 число месяца необходимо проанализировать факты наличия просроченной задолженности по оплате труда и отразить их в строке 109 графе 2. </a:t>
            </a:r>
          </a:p>
        </p:txBody>
      </p:sp>
    </p:spTree>
    <p:extLst>
      <p:ext uri="{BB962C8B-B14F-4D97-AF65-F5344CB8AC3E}">
        <p14:creationId xmlns:p14="http://schemas.microsoft.com/office/powerpoint/2010/main" val="3109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66188" y="112990"/>
            <a:ext cx="3335912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ВНИМАНИЕ!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636" y="964055"/>
            <a:ext cx="4547398" cy="3925577"/>
          </a:xfrm>
          <a:prstGeom prst="rect">
            <a:avLst/>
          </a:prstGeom>
        </p:spPr>
      </p:pic>
      <p:sp>
        <p:nvSpPr>
          <p:cNvPr id="25" name="Line 29"/>
          <p:cNvSpPr>
            <a:spLocks noChangeShapeType="1"/>
          </p:cNvSpPr>
          <p:nvPr/>
        </p:nvSpPr>
        <p:spPr bwMode="auto">
          <a:xfrm flipH="1" flipV="1">
            <a:off x="7700209" y="1395661"/>
            <a:ext cx="1555614" cy="144052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H="1">
            <a:off x="10603831" y="1685508"/>
            <a:ext cx="994202" cy="13304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8326190" y="3889834"/>
            <a:ext cx="162572" cy="99979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" name="Скругленный прямоугольник 12"/>
          <p:cNvSpPr>
            <a:spLocks noChangeArrowheads="1"/>
          </p:cNvSpPr>
          <p:nvPr/>
        </p:nvSpPr>
        <p:spPr bwMode="auto">
          <a:xfrm>
            <a:off x="7801504" y="1131981"/>
            <a:ext cx="524686" cy="276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FF99CC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</a:rPr>
              <a:t>90</a:t>
            </a:r>
          </a:p>
        </p:txBody>
      </p:sp>
      <p:sp>
        <p:nvSpPr>
          <p:cNvPr id="29" name="Скругленный прямоугольник 12"/>
          <p:cNvSpPr>
            <a:spLocks noChangeArrowheads="1"/>
          </p:cNvSpPr>
          <p:nvPr/>
        </p:nvSpPr>
        <p:spPr bwMode="auto">
          <a:xfrm>
            <a:off x="8411211" y="4822929"/>
            <a:ext cx="524686" cy="276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FF99CC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</a:rPr>
              <a:t>90</a:t>
            </a:r>
          </a:p>
        </p:txBody>
      </p:sp>
      <p:sp>
        <p:nvSpPr>
          <p:cNvPr id="30" name="Скругленный прямоугольник 12"/>
          <p:cNvSpPr>
            <a:spLocks noChangeArrowheads="1"/>
          </p:cNvSpPr>
          <p:nvPr/>
        </p:nvSpPr>
        <p:spPr bwMode="auto">
          <a:xfrm>
            <a:off x="10992045" y="1408706"/>
            <a:ext cx="524686" cy="2767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25400" algn="ctr">
            <a:solidFill>
              <a:srgbClr val="FF99CC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</a:rPr>
              <a:t>90</a:t>
            </a: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8232152" y="2962602"/>
            <a:ext cx="2126985" cy="882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Line 8"/>
          <p:cNvSpPr>
            <a:spLocks noChangeShapeType="1"/>
          </p:cNvSpPr>
          <p:nvPr/>
        </p:nvSpPr>
        <p:spPr bwMode="auto">
          <a:xfrm flipH="1">
            <a:off x="9688974" y="1973179"/>
            <a:ext cx="0" cy="1989221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" name="Скругленный прямоугольник 12"/>
          <p:cNvSpPr>
            <a:spLocks noChangeArrowheads="1"/>
          </p:cNvSpPr>
          <p:nvPr/>
        </p:nvSpPr>
        <p:spPr bwMode="auto">
          <a:xfrm>
            <a:off x="7824367" y="3376276"/>
            <a:ext cx="523240" cy="2767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</a:rPr>
              <a:t>60</a:t>
            </a:r>
          </a:p>
        </p:txBody>
      </p:sp>
      <p:sp>
        <p:nvSpPr>
          <p:cNvPr id="34" name="Скругленный прямоугольник 12"/>
          <p:cNvSpPr>
            <a:spLocks noChangeArrowheads="1"/>
          </p:cNvSpPr>
          <p:nvPr/>
        </p:nvSpPr>
        <p:spPr bwMode="auto">
          <a:xfrm>
            <a:off x="9835897" y="1928706"/>
            <a:ext cx="523240" cy="27672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25400" algn="ctr">
            <a:solidFill>
              <a:srgbClr val="4F6228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rgbClr val="FF0066"/>
                </a:solidFill>
              </a:rPr>
              <a:t>60</a:t>
            </a:r>
          </a:p>
        </p:txBody>
      </p:sp>
      <p:sp>
        <p:nvSpPr>
          <p:cNvPr id="35" name="Rectangle 3"/>
          <p:cNvSpPr txBox="1">
            <a:spLocks noRot="1" noChangeArrowheads="1"/>
          </p:cNvSpPr>
          <p:nvPr/>
        </p:nvSpPr>
        <p:spPr>
          <a:xfrm>
            <a:off x="327645" y="1151678"/>
            <a:ext cx="5995448" cy="27959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 </a:t>
            </a:r>
            <a:r>
              <a:rPr lang="ru-RU" sz="1500" u="sng" spc="1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просроченной задолженности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задолженность, не погашенная в сроки, установленные договорами или законодательством.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alt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первую очередь, при определении </a:t>
            </a:r>
            <a:r>
              <a:rPr lang="ru-RU" sz="15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просроченной задолженности необходимо руководствоваться сроками, определенными договорами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6000" algn="just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случаях, когда в договорах не указаны конкретные сроки расчетов, в просроченную задолженность включается:</a:t>
            </a:r>
          </a:p>
          <a:p>
            <a:pPr marL="54000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внутриреспубликанским расчетам - задолженность, не погашенная в течение 60 дней;</a:t>
            </a:r>
          </a:p>
          <a:p>
            <a:pPr marL="54000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внешним расчетам - задолженность, не погашенная в течение 90 дней.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11"/>
          <p:cNvSpPr>
            <a:spLocks noChangeArrowheads="1"/>
          </p:cNvSpPr>
          <p:nvPr/>
        </p:nvSpPr>
        <p:spPr bwMode="auto">
          <a:xfrm>
            <a:off x="327645" y="4389732"/>
            <a:ext cx="6808012" cy="7848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altLang="ru-RU" sz="15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подписания </a:t>
            </a:r>
            <a:r>
              <a:rPr lang="ru-RU" altLang="ru-RU" sz="15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соглашения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договору, в котором будет изменен срок оплаты, - </a:t>
            </a:r>
            <a:r>
              <a:rPr lang="ru-RU" altLang="ru-RU" sz="15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не будет относиться к просроченной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56412" y="5417436"/>
            <a:ext cx="9372873" cy="12461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indent="542925" algn="just" eaLnBrk="1" hangingPunct="1">
              <a:defRPr/>
            </a:pPr>
            <a:r>
              <a:rPr lang="ru-RU" sz="15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пени</a:t>
            </a:r>
            <a:r>
              <a:rPr lang="ru-RU" sz="15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штрафным санкциям и госпошлине </a:t>
            </a:r>
            <a:r>
              <a:rPr lang="ru-RU" sz="1500" u="sng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просроченной</a:t>
            </a:r>
            <a:r>
              <a:rPr lang="ru-RU" sz="15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по их уплате нормативными правовыми актами не установлены сроки ее уплаты.</a:t>
            </a:r>
          </a:p>
          <a:p>
            <a:pPr indent="542925" algn="just" eaLnBrk="1" hangingPunct="1">
              <a:defRPr/>
            </a:pPr>
            <a:r>
              <a:rPr lang="ru-RU" sz="15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</a:t>
            </a:r>
            <a:r>
              <a:rPr lang="ru-RU" sz="15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разрешение Национального банка РБ и иных уполномоченных государственных органов о продлении сроков оплаты, </a:t>
            </a:r>
            <a:r>
              <a:rPr lang="ru-RU" sz="15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основанием </a:t>
            </a:r>
            <a:r>
              <a:rPr lang="ru-RU" sz="1500" u="sng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задолженности из просроченной задолженности.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729" y="5099654"/>
            <a:ext cx="58668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rgbClr val="FF0066"/>
                </a:solidFill>
              </a:rPr>
              <a:t>!</a:t>
            </a:r>
            <a:endParaRPr lang="ru-RU" sz="11500" b="1" dirty="0">
              <a:ln/>
              <a:solidFill>
                <a:srgbClr val="FF0066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815" y="4393333"/>
            <a:ext cx="1447534" cy="155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466" y="3212380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5706" y="112990"/>
            <a:ext cx="4182124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en-US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alt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РАСЧЕТОВ</a:t>
            </a:r>
            <a:r>
              <a:rPr lang="en-US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РЕСПУБЛИКИ </a:t>
            </a:r>
            <a:b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ДРУГИМИ СТРАНАМИ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30840" y="812247"/>
            <a:ext cx="2377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рублей, в целых числах</a:t>
            </a:r>
            <a:endParaRPr lang="ru-RU" sz="12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60763"/>
              </p:ext>
            </p:extLst>
          </p:nvPr>
        </p:nvGraphicFramePr>
        <p:xfrm>
          <a:off x="338426" y="1217547"/>
          <a:ext cx="10426554" cy="4412386"/>
        </p:xfrm>
        <a:graphic>
          <a:graphicData uri="http://schemas.openxmlformats.org/drawingml/2006/table">
            <a:tbl>
              <a:tblPr/>
              <a:tblGrid>
                <a:gridCol w="2014809">
                  <a:extLst>
                    <a:ext uri="{9D8B030D-6E8A-4147-A177-3AD203B41FA5}">
                      <a16:colId xmlns:a16="http://schemas.microsoft.com/office/drawing/2014/main" val="813401078"/>
                    </a:ext>
                  </a:extLst>
                </a:gridCol>
                <a:gridCol w="497541">
                  <a:extLst>
                    <a:ext uri="{9D8B030D-6E8A-4147-A177-3AD203B41FA5}">
                      <a16:colId xmlns:a16="http://schemas.microsoft.com/office/drawing/2014/main" val="3558357712"/>
                    </a:ext>
                  </a:extLst>
                </a:gridCol>
                <a:gridCol w="726142">
                  <a:extLst>
                    <a:ext uri="{9D8B030D-6E8A-4147-A177-3AD203B41FA5}">
                      <a16:colId xmlns:a16="http://schemas.microsoft.com/office/drawing/2014/main" val="1759390931"/>
                    </a:ext>
                  </a:extLst>
                </a:gridCol>
                <a:gridCol w="820270">
                  <a:extLst>
                    <a:ext uri="{9D8B030D-6E8A-4147-A177-3AD203B41FA5}">
                      <a16:colId xmlns:a16="http://schemas.microsoft.com/office/drawing/2014/main" val="1754919583"/>
                    </a:ext>
                  </a:extLst>
                </a:gridCol>
                <a:gridCol w="779930">
                  <a:extLst>
                    <a:ext uri="{9D8B030D-6E8A-4147-A177-3AD203B41FA5}">
                      <a16:colId xmlns:a16="http://schemas.microsoft.com/office/drawing/2014/main" val="1860098557"/>
                    </a:ext>
                  </a:extLst>
                </a:gridCol>
                <a:gridCol w="794191">
                  <a:extLst>
                    <a:ext uri="{9D8B030D-6E8A-4147-A177-3AD203B41FA5}">
                      <a16:colId xmlns:a16="http://schemas.microsoft.com/office/drawing/2014/main" val="1420175404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094411263"/>
                    </a:ext>
                  </a:extLst>
                </a:gridCol>
                <a:gridCol w="1040560">
                  <a:extLst>
                    <a:ext uri="{9D8B030D-6E8A-4147-A177-3AD203B41FA5}">
                      <a16:colId xmlns:a16="http://schemas.microsoft.com/office/drawing/2014/main" val="357305623"/>
                    </a:ext>
                  </a:extLst>
                </a:gridCol>
                <a:gridCol w="1423407">
                  <a:extLst>
                    <a:ext uri="{9D8B030D-6E8A-4147-A177-3AD203B41FA5}">
                      <a16:colId xmlns:a16="http://schemas.microsoft.com/office/drawing/2014/main" val="2567402503"/>
                    </a:ext>
                  </a:extLst>
                </a:gridCol>
                <a:gridCol w="1443013">
                  <a:extLst>
                    <a:ext uri="{9D8B030D-6E8A-4147-A177-3AD203B41FA5}">
                      <a16:colId xmlns:a16="http://schemas.microsoft.com/office/drawing/2014/main" val="99050611"/>
                    </a:ext>
                  </a:extLst>
                </a:gridCol>
              </a:tblGrid>
              <a:tr h="32511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</a:p>
                  </a:txBody>
                  <a:tcPr marL="59594" marR="59594" marT="0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строки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 задолженность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 задолженность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Просроченная задолженность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графы 2 – задолженность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авансам выданным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графы 4 – задолженность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авансам полученным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34142251"/>
                  </a:ext>
                </a:extLst>
              </a:tr>
              <a:tr h="622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товары, работы, услуги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нее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товары, работы, услуги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дебиторская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кредиторская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312908"/>
                  </a:ext>
                </a:extLst>
              </a:tr>
              <a:tr h="1625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59594" marR="59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30610232"/>
                  </a:ext>
                </a:extLst>
              </a:tr>
              <a:tr h="1949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(сумма строк с 202 по 217)..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rowSpan="1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сумма задолженности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выданным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(перечисленным) денежным средствам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(задатков, предоплаты) поставщикам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подрядчикам, исполнителям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приобретаемое имущество, либо выполнение работ, оказание услуг,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графы 2</a:t>
                      </a: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rowSpan="1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отражается сумма задолженности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полученным 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денежным средствам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</a:t>
                      </a:r>
                      <a:r>
                        <a:rPr kumimoji="0" lang="ru-RU" altLang="ru-RU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авансов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(задатков, предоплаты)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покупателей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заказчиков  под поставку материальных ценностей либо под выполнение работ, оказание услуг,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графы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45115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59594" marR="59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815888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Беларусь………………………..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91921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Азербайджан…………………..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592706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Армения……….……………….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773389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Казахстан…….….......................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59587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Кыргызстан…………………….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780402"/>
                  </a:ext>
                </a:extLst>
              </a:tr>
              <a:tr h="155046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Молдова, Республика…………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208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720" marR="4572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008113"/>
                  </a:ext>
                </a:extLst>
              </a:tr>
              <a:tr h="180347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Федерация..............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02286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Таджикистан…..……………….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55861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Туркменистан….........................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697666"/>
                  </a:ext>
                </a:extLst>
              </a:tr>
              <a:tr h="150054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Узбекистан……..………………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357076"/>
                  </a:ext>
                </a:extLst>
              </a:tr>
              <a:tr h="151399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Украина………..……………….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69070"/>
                  </a:ext>
                </a:extLst>
              </a:tr>
              <a:tr h="178251">
                <a:tc>
                  <a:txBody>
                    <a:bodyPr/>
                    <a:lstStyle>
                      <a:lvl1pPr marL="17938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79388" marR="0" lvl="0" indent="0" algn="l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страны………………….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880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31800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anchor="ctr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9498"/>
                  </a:ext>
                </a:extLst>
              </a:tr>
              <a:tr h="414546">
                <a:tc>
                  <a:txBody>
                    <a:bodyPr/>
                    <a:lstStyle>
                      <a:lvl1pPr marL="28733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733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страны Европейского Союза.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gridSpan="6">
                  <a:txBody>
                    <a:bodyPr/>
                    <a:lstStyle>
                      <a:lvl1pPr marL="4572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8000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Отражаются данные о состоянии расчетов со странами Европейского Союза.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дальнейшем, при вступлении в Европейский Союз других стран, расчеты с ними необходимо отражать по данной строке.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683090"/>
                  </a:ext>
                </a:extLst>
              </a:tr>
              <a:tr h="262846">
                <a:tc>
                  <a:txBody>
                    <a:bodyPr/>
                    <a:lstStyle>
                      <a:lvl1pPr marL="28733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733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Венесуэла, </a:t>
                      </a:r>
                      <a:b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altLang="ru-RU" sz="1000" b="0" i="0" u="none" strike="noStrike" cap="none" spc="-40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Боливарианская</a:t>
                      </a:r>
                      <a:r>
                        <a:rPr kumimoji="0" lang="ru-RU" altLang="ru-RU" sz="1000" b="0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Республика…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734051"/>
                  </a:ext>
                </a:extLst>
              </a:tr>
              <a:tr h="286913">
                <a:tc>
                  <a:txBody>
                    <a:bodyPr/>
                    <a:lstStyle>
                      <a:lvl1pPr marL="287338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287338" marR="0" lvl="0" indent="0" algn="l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Китай..……………………….</a:t>
                      </a:r>
                    </a:p>
                  </a:txBody>
                  <a:tcPr marL="59594" marR="59594" marT="0" marB="0" anchor="b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</a:p>
                  </a:txBody>
                  <a:tcPr marL="59594" marR="59594" marT="0" marB="0" anchor="b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0"/>
                            <a:lumOff val="100000"/>
                          </a:schemeClr>
                        </a:gs>
                        <a:gs pos="35000">
                          <a:schemeClr val="accent3">
                            <a:lumMod val="0"/>
                            <a:lumOff val="10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</a:schemeClr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 включать Гонконг, Макао и Тайвань </a:t>
                      </a:r>
                    </a:p>
                  </a:txBody>
                  <a:tcPr marL="59594" marR="59594" marT="0" marB="0" horzOverflow="overflow">
                    <a:lnL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809197"/>
                  </a:ext>
                </a:extLst>
              </a:tr>
            </a:tbl>
          </a:graphicData>
        </a:graphic>
      </p:graphicFrame>
      <p:sp>
        <p:nvSpPr>
          <p:cNvPr id="21" name="Прямоугольник 5"/>
          <p:cNvSpPr>
            <a:spLocks noChangeArrowheads="1"/>
          </p:cNvSpPr>
          <p:nvPr/>
        </p:nvSpPr>
        <p:spPr bwMode="auto">
          <a:xfrm>
            <a:off x="387272" y="5737054"/>
            <a:ext cx="10369692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/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</a:t>
            </a: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«Состояние расчетов внутри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 другими странами» и разделе </a:t>
            </a:r>
            <a:r>
              <a:rPr lang="en-US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«Кредиторская задолженность за топливно-энергетические ресурсы» задолженность отражается по стране, с резидентом которой в дальнейшем будут осуществляться расчеты (заключен договор), а не по стране, резиденту которой отгружены (получены) товары.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18065" y="5292281"/>
            <a:ext cx="35649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11500" b="1" dirty="0" smtClean="0">
                <a:ln/>
                <a:solidFill>
                  <a:srgbClr val="FF0066"/>
                </a:solidFill>
              </a:rPr>
              <a:t>!</a:t>
            </a:r>
            <a:endParaRPr lang="ru-RU" sz="11500" b="1" dirty="0">
              <a:ln/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466" y="3497790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72966" y="1153409"/>
            <a:ext cx="10271499" cy="520368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608084" y="1564863"/>
            <a:ext cx="3326523" cy="88043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6331" y="3229098"/>
            <a:ext cx="2008891" cy="633453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57006" y="2445301"/>
            <a:ext cx="1274870" cy="45555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402809" y="2786987"/>
            <a:ext cx="3171182" cy="571068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496173" y="112990"/>
            <a:ext cx="4443781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можно найти типичные ошибки и вопрос-ответ по форме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467" y="3875845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83779" y="1153409"/>
            <a:ext cx="10121462" cy="484314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678606" y="5691352"/>
            <a:ext cx="2019515" cy="34917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43801" y="104999"/>
            <a:ext cx="4448908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можно найти типичные ошибки и вопрос-ответ по форме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6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8510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12" y="112990"/>
            <a:ext cx="715188" cy="738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070" y="5996553"/>
            <a:ext cx="1187931" cy="861447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099513" y="6040530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4466" y="3595753"/>
            <a:ext cx="1447534" cy="1554759"/>
          </a:xfrm>
          <a:prstGeom prst="rect">
            <a:avLst/>
          </a:prstGeom>
        </p:spPr>
      </p:pic>
      <p:sp>
        <p:nvSpPr>
          <p:cNvPr id="22" name="Заголовок 4"/>
          <p:cNvSpPr txBox="1">
            <a:spLocks/>
          </p:cNvSpPr>
          <p:nvPr/>
        </p:nvSpPr>
        <p:spPr>
          <a:xfrm>
            <a:off x="1740622" y="20723"/>
            <a:ext cx="7757339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endParaRPr lang="ru-RU" sz="1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Заголовок 4"/>
          <p:cNvSpPr txBox="1">
            <a:spLocks/>
          </p:cNvSpPr>
          <p:nvPr/>
        </p:nvSpPr>
        <p:spPr>
          <a:xfrm>
            <a:off x="1740622" y="323067"/>
            <a:ext cx="7948352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Могилевской области</a:t>
            </a:r>
            <a:endParaRPr lang="ru-RU" sz="1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15311" y="1153409"/>
            <a:ext cx="10231820" cy="484314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754606" y="2484283"/>
            <a:ext cx="1785863" cy="495399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14139" y="104999"/>
            <a:ext cx="4378570" cy="6333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можно найти типичные ошибки и вопрос-ответ по форме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249988" y="2484282"/>
            <a:ext cx="1785863" cy="55785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1920</Words>
  <Application>Microsoft Office PowerPoint</Application>
  <PresentationFormat>Широкоэкранный</PresentationFormat>
  <Paragraphs>328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Roboto Condensed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Паняшина Инна Михайловна</cp:lastModifiedBy>
  <cp:revision>127</cp:revision>
  <dcterms:created xsi:type="dcterms:W3CDTF">2024-01-02T12:50:44Z</dcterms:created>
  <dcterms:modified xsi:type="dcterms:W3CDTF">2026-02-25T06:01:13Z</dcterms:modified>
</cp:coreProperties>
</file>